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72" r:id="rId3"/>
    <p:sldId id="266" r:id="rId4"/>
    <p:sldId id="265" r:id="rId5"/>
    <p:sldId id="267" r:id="rId6"/>
    <p:sldId id="268" r:id="rId7"/>
    <p:sldId id="269" r:id="rId8"/>
    <p:sldId id="270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5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08" autoAdjust="0"/>
    <p:restoredTop sz="97930" autoAdjust="0"/>
  </p:normalViewPr>
  <p:slideViewPr>
    <p:cSldViewPr>
      <p:cViewPr varScale="1">
        <p:scale>
          <a:sx n="71" d="100"/>
          <a:sy n="71" d="100"/>
        </p:scale>
        <p:origin x="-48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F8F181-8653-424E-B37E-FF9DD968747C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5B40B4-4518-4A11-9408-4635836584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51833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B40B4-4518-4A11-9408-4635836584EF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56406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B40B4-4518-4A11-9408-4635836584EF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323866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3643314"/>
          </a:xfrm>
        </p:spPr>
        <p:txBody>
          <a:bodyPr>
            <a:noAutofit/>
          </a:bodyPr>
          <a:lstStyle/>
          <a:p>
            <a:r>
              <a:rPr lang="ru-RU" sz="2400" dirty="0" smtClean="0"/>
              <a:t>О  корректировке   показателей   реализации  Стратегии  развития  муниципальной  системы образования  в  соответствии</a:t>
            </a:r>
            <a:br>
              <a:rPr lang="ru-RU" sz="2400" dirty="0" smtClean="0"/>
            </a:br>
            <a:r>
              <a:rPr lang="ru-RU" sz="2400" dirty="0" smtClean="0"/>
              <a:t>с  резолюцией  августовского  педагогического  совета  2018г.</a:t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4678" y="4643446"/>
            <a:ext cx="5500726" cy="1571636"/>
          </a:xfrm>
        </p:spPr>
        <p:txBody>
          <a:bodyPr>
            <a:normAutofit/>
          </a:bodyPr>
          <a:lstStyle/>
          <a:p>
            <a:pPr algn="r">
              <a:spcBef>
                <a:spcPts val="0"/>
              </a:spcBef>
            </a:pPr>
            <a:r>
              <a:rPr lang="ru-RU" sz="2000" dirty="0" smtClean="0">
                <a:solidFill>
                  <a:schemeClr val="tx1"/>
                </a:solidFill>
              </a:rPr>
              <a:t>Бондарь Т.А., </a:t>
            </a:r>
          </a:p>
          <a:p>
            <a:pPr algn="r">
              <a:spcBef>
                <a:spcPts val="0"/>
              </a:spcBef>
            </a:pPr>
            <a:r>
              <a:rPr lang="ru-RU" sz="2000" dirty="0" smtClean="0">
                <a:solidFill>
                  <a:schemeClr val="tx1"/>
                </a:solidFill>
              </a:rPr>
              <a:t>начальник отдела дошкольного</a:t>
            </a:r>
          </a:p>
          <a:p>
            <a:pPr algn="r">
              <a:spcBef>
                <a:spcPts val="0"/>
              </a:spcBef>
            </a:pPr>
            <a:r>
              <a:rPr lang="ru-RU" sz="2000" dirty="0" smtClean="0">
                <a:solidFill>
                  <a:schemeClr val="tx1"/>
                </a:solidFill>
              </a:rPr>
              <a:t>и общего образования</a:t>
            </a:r>
          </a:p>
          <a:p>
            <a:pPr algn="r">
              <a:spcBef>
                <a:spcPts val="0"/>
              </a:spcBef>
            </a:pPr>
            <a:endParaRPr lang="ru-RU" sz="2000" dirty="0" smtClean="0">
              <a:solidFill>
                <a:schemeClr val="tx1"/>
              </a:solidFill>
            </a:endParaRPr>
          </a:p>
          <a:p>
            <a:pPr algn="ctr">
              <a:spcBef>
                <a:spcPts val="0"/>
              </a:spcBef>
            </a:pPr>
            <a:r>
              <a:rPr lang="ru-RU" sz="2000" dirty="0" err="1" smtClean="0">
                <a:solidFill>
                  <a:schemeClr val="tx1"/>
                </a:solidFill>
              </a:rPr>
              <a:t>с.Ирбейское</a:t>
            </a:r>
            <a:r>
              <a:rPr lang="ru-RU" sz="2000" dirty="0" smtClean="0">
                <a:solidFill>
                  <a:schemeClr val="tx1"/>
                </a:solidFill>
              </a:rPr>
              <a:t>, 2019г.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48680"/>
          </a:xfrm>
        </p:spPr>
        <p:txBody>
          <a:bodyPr>
            <a:normAutofit/>
          </a:bodyPr>
          <a:lstStyle/>
          <a:p>
            <a:pPr algn="ctr"/>
            <a:r>
              <a:rPr lang="ru-RU" sz="2800" dirty="0"/>
              <a:t>Задачи и результаты </a:t>
            </a:r>
            <a:r>
              <a:rPr lang="ru-RU" sz="2800" dirty="0" smtClean="0"/>
              <a:t>проекта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548680"/>
            <a:ext cx="8064896" cy="63093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раннего развития детей в возрасте до трех лет, реализация программы психолого-педагогической, методической и консультативной помощи родителям детей, получающих дошкольное образование в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семье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Функционирует федеральный портал информационно-просветительской поддержки родителей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Разработана и внедрена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информационно-просветительской поддержки родителей, включающая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школах и ДОО консультационных центров методической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психолого-педагогической, в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диагностической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консультативной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помощи на безвозмездной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основе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994844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692696"/>
            <a:ext cx="8064896" cy="6480720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вхождение РФ к 2024 году в число 10 ведущих стран мира по качеству общего образования посредством обновления содержания и технологий преподавания общеобразовательных программ, вовлечения всех участников системы образования в развитие системы общего образования, а также за счет обновления материально-технической базы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Показатели: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Средневзвешенный результат РФ в группе международных исследований, средневзвешенное место РФ (не ниже);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субъектов РФ, в которых обновлено содержание и методы обучения предметной области "Технология" и других предметных областей, процент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расположенных в сельской местности и малых городах, обновивших материально-техническую базу для реализации основных и дополнительных общеобразовательных программ цифрового, естественнонаучного и гуманитарного профилей, тыс. единиц нарастающим итогом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2018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 обучающихся, охваченных основными и дополнительными общеобразовательными программами цифрового, естественнонаучного и гуманитарного профилей, тыс. человек нарастающим итогом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2018 году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4744"/>
          </a:xfrm>
        </p:spPr>
        <p:txBody>
          <a:bodyPr>
            <a:normAutofit/>
          </a:bodyPr>
          <a:lstStyle/>
          <a:p>
            <a:pPr algn="ctr"/>
            <a:r>
              <a:rPr lang="ru-RU" sz="3100" dirty="0" smtClean="0"/>
              <a:t>Современная школа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613706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4868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Задачи проекта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48680"/>
            <a:ext cx="8172400" cy="6768752"/>
          </a:xfrm>
        </p:spPr>
        <p:txBody>
          <a:bodyPr>
            <a:normAutofit fontScale="40000" lnSpcReduction="20000"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на уровнях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ООО и СОО новых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методов обучения и воспитания, образовательных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технологий и обновление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содержания и совершенствование методов обучения предметной области "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Технология»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возможности изучать предметную область "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Технология"и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другие предметные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на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базе организаций,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имеющих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высокооснащенные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ученико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-места, в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детских технопарков "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Кванториум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Обновление материально-технической базы в организациях, осуществляющих образовательную деятельность исключительно по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АОП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материально-технической базы для реализации основных и дополнительных общеобразовательных программ цифрового и гуманитарного профилей в расположенных в сельской местности и малых городах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школах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новых мест в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ОО,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расположенных в сельской местности и поселках городского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типа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целевой модели функционирования психологических служб в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методологии и критериев оценки качества общего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целевой модели вовлечения общественно-деловых объединений и участия представителей работодателей в принятие решений по вопросам управления развитием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оценки качества общего образования на основе практики международных исследований качества подготовки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и обеспечение деятельности системы повышения квалификации для учителей предметной области "Технология" и других предметных областей на базе детских технопарков "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Кванториум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Обновление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ФГОС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общего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и мониторинг обновленных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ПООП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менее 70% организаций, реализующих программы начального, основного и среднего общего образования, реализуют общеобразовательные программы в сетевой форме</a:t>
            </a: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37049678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20040"/>
            <a:ext cx="9144000" cy="444664"/>
          </a:xfrm>
        </p:spPr>
        <p:txBody>
          <a:bodyPr>
            <a:normAutofit/>
          </a:bodyPr>
          <a:lstStyle/>
          <a:p>
            <a:pPr algn="ctr"/>
            <a:r>
              <a:rPr lang="ru-RU" sz="2800" dirty="0"/>
              <a:t>Социальная активность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7992888" cy="6021288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развитие добровольчества (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волонтерства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развитие талантов и способностей у детей и молодежи, в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студентов, путем поддержки общественных инициатив и проектов, вовлечения к 2024 году в добровольческую деятельность 20% граждан, вовлечения 45% молодежи в творческую деятельность и 70% студентов в клубное студенческое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движение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Показатели: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осуществлена подготовка (переподготовка) не менее 25 тыс. специалистов по работе в сфере добровольчества и технологий работы с волонтерами на базе центров поддержки добровольчества 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волонтерства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иных учреждений, осуществляющих деятельность в сфере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добровольчеств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 конкурсный отбор на предоставление субсидий (грантов) лучшим практикам в сфере добровольчества 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волонтерства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реализуемым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субъектах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РФ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696106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76672"/>
          </a:xfrm>
        </p:spPr>
        <p:txBody>
          <a:bodyPr>
            <a:normAutofit/>
          </a:bodyPr>
          <a:lstStyle/>
          <a:p>
            <a:pPr algn="ctr"/>
            <a:r>
              <a:rPr lang="ru-RU" sz="2800" dirty="0"/>
              <a:t>Социальные лифты для каждого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76672"/>
            <a:ext cx="7992888" cy="6381328"/>
          </a:xfrm>
        </p:spPr>
        <p:txBody>
          <a:bodyPr>
            <a:normAutofit lnSpcReduction="10000"/>
          </a:bodyPr>
          <a:lstStyle/>
          <a:p>
            <a:endParaRPr lang="ru-RU" dirty="0"/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Создание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не менее 1,7 млн. человек возможностей для профессионального и карьерного роста, путем формирования к 2024 году системы профессиональных конкурсов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Показатели: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 граждан, охваченных проведением профессиональных конкурсов, в целях предоставления возможностей для профессионального и карьерного роста, нарастающим итогом тыс. граждан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участников профессиональных конкурсов, поступивших на обучение по образовательным программам, повысивших квалификацию и (или) получивших карьерный рост в течение года после завершения участия в конкурсе, в том числе по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работодателей,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13202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04056"/>
          </a:xfrm>
        </p:spPr>
        <p:txBody>
          <a:bodyPr>
            <a:normAutofit/>
          </a:bodyPr>
          <a:lstStyle/>
          <a:p>
            <a:pPr algn="ctr"/>
            <a:r>
              <a:rPr lang="ru-RU" sz="2800" dirty="0"/>
              <a:t>Успех каждого ребенка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620688"/>
            <a:ext cx="8064896" cy="6237312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воспитание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гармонично развитой и социально ответственной личности на основе духовно-нравственных ценностей народов Российской Федерации, исторических и национально-культурных традиций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Показатели: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детей в возрасте от 5 до 18 лет, охваченных дополнительным образованием,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 детей, охваченных деятельностью детских технопарков "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Кванториум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(мобильных технопарков "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Кванториум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"),тыс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человек, накопительным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итогом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 участников открытых онлайн-уроков, реализуемых с учетом опыта цикла открытых уроков "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Проектория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", "Уроки настоящего" или иных аналогичных по возможностям, функциям и результатам проектов, направленных на раннюю профориентацию, млн. человек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 детей, получивших рекомендации по построению индивидуального плана в соответствии с выбранными профессиональными компетенциями (профессиональными областями деятельности) с учетом реализации проекта "Билет в будущее", тыс. человек, накопительным итогом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897220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76672"/>
          </a:xfrm>
        </p:spPr>
        <p:txBody>
          <a:bodyPr>
            <a:normAutofit/>
          </a:bodyPr>
          <a:lstStyle/>
          <a:p>
            <a:pPr algn="ctr"/>
            <a:r>
              <a:rPr lang="ru-RU" sz="2800" dirty="0"/>
              <a:t>Учитель будущего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548680"/>
            <a:ext cx="7992888" cy="6309320"/>
          </a:xfrm>
        </p:spPr>
        <p:txBody>
          <a:bodyPr>
            <a:normAutofit lnSpcReduction="1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внедрения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национальной системы профессионального роста педагогических работников, охватывающей не менее 50 процентов учителей общеобразовательных организаций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Показатели: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Средневзвешенный результат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РФ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группе международных исследований, средневзвешенное место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РФ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(не ниже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учителей образовательных организаций, вовлеченных в национальную систему профессионального роста педагогических работников,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педагогических работников, прошедших добровольную независимую оценку квалификаций</a:t>
            </a:r>
          </a:p>
        </p:txBody>
      </p:sp>
    </p:spTree>
    <p:extLst>
      <p:ext uri="{BB962C8B-B14F-4D97-AF65-F5344CB8AC3E}">
        <p14:creationId xmlns:p14="http://schemas.microsoft.com/office/powerpoint/2010/main" xmlns="" val="21928997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76672"/>
          </a:xfrm>
        </p:spPr>
        <p:txBody>
          <a:bodyPr>
            <a:normAutofit/>
          </a:bodyPr>
          <a:lstStyle/>
          <a:p>
            <a:pPr algn="ctr"/>
            <a:r>
              <a:rPr lang="ru-RU" sz="2800" dirty="0"/>
              <a:t>Цифровая образовательная среда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404664"/>
            <a:ext cx="9036496" cy="6453336"/>
          </a:xfrm>
        </p:spPr>
        <p:txBody>
          <a:bodyPr>
            <a:no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Создание условий для внедрения к 2024 году современной и безопасной цифровой образовательной среды, обеспечивающей формирование ценности к саморазвитию и самообразованию у обучающихся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 всех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видов и уровней, путем обновления информационно-коммуникационной инфраструктуры, подготовки кадров, создания федеральной цифровой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платформы .      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Показатели:</a:t>
            </a: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ОО,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обеспеченных Интернет-соединением со скоростью соединения не менее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Мб/c - для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ОО,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расположенных в сельской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местности,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гарантированным интернет-трафиком,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</a:t>
            </a: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обучающихся по программам общего образования, дополнительного образования для детей 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СПО,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которых формируется цифровой образовательный профиль и индивидуальный план обучения с использованием федеральной информационно-сервисной платформы цифровой образовательной среды, в общем числе обучающихся по указанным программам,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</a:t>
            </a: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обучающихся по программам общего образования, дополнительного образования для детей 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СПО,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которых на Едином портале государственных услуг (ЕПГУ) доступен личный кабинет "Образование", обеспечивающий фиксацию образовательных результатов, просмотр индивидуального плана обучения, доступ к цифровому образовательному профилю, включающий в себя сервисы по получению образовательных услуг и государственных услуг в сфере образования в электронной форме, в общем числе обучающихся по указанным программам,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</a:t>
            </a: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ОО,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реализующих программы общего образования, дополнительного образования детей 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СПО,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осуществляющих образовательную деятельность с использованием федеральной информационно-сервисной платформы цифровой образовательной среды, в общем числе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ОО, процент</a:t>
            </a: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документов ведомственной и статистической отчетности, утвержденной нормативными правовыми актами, формирующаяся на основании однократно введенных первичных данных,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</a:t>
            </a: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обучающихся по программам общего образования 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СПО,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использующих федеральную информационно-сервисную платформу цифровой образовательной среды для "горизонтального" обучения и неформального образования, в общем числе обучающихся по указанным программам,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</a:t>
            </a: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пед.работников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общего образования, прошедших повышение квалификации в рамках периодической аттестации в цифровой форме с использованием информационного ресурса "одного окна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",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общем числе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пед.работников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общего образования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%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68677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48680"/>
          </a:xfrm>
        </p:spPr>
        <p:txBody>
          <a:bodyPr>
            <a:normAutofit/>
          </a:bodyPr>
          <a:lstStyle/>
          <a:p>
            <a:pPr algn="ctr"/>
            <a:r>
              <a:rPr lang="ru-RU" sz="2800" dirty="0"/>
              <a:t>Экспорт образования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08720"/>
            <a:ext cx="7992888" cy="5949280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увеличение к 2024 году численности иностранных граждан, обучающихся в организациях, осуществляющих образовательную деятельность по программам высшего образования,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 повышения конкурентоспособности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российского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Показатели: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иностранных граждан, обучающихся по очной форме обучения в организациях, осуществляющих образовательную деятельность по программам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высшего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образования, тыс. человек</a:t>
            </a:r>
          </a:p>
        </p:txBody>
      </p:sp>
    </p:spTree>
    <p:extLst>
      <p:ext uri="{BB962C8B-B14F-4D97-AF65-F5344CB8AC3E}">
        <p14:creationId xmlns:p14="http://schemas.microsoft.com/office/powerpoint/2010/main" xmlns="" val="20752432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068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рекомендации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96752"/>
            <a:ext cx="8064896" cy="5661248"/>
          </a:xfrm>
        </p:spPr>
        <p:txBody>
          <a:bodyPr/>
          <a:lstStyle/>
          <a:p>
            <a:r>
              <a:rPr lang="ru-RU" dirty="0" smtClean="0"/>
              <a:t>Ознакомить с Федеральными проектами педагогов ОО</a:t>
            </a:r>
          </a:p>
          <a:p>
            <a:r>
              <a:rPr lang="ru-RU" dirty="0" smtClean="0"/>
              <a:t>Провести ревизию деятельности, опыта, практик администрации и педагогов в соответствии с показателями Федеральных проектов</a:t>
            </a:r>
          </a:p>
          <a:p>
            <a:r>
              <a:rPr lang="ru-RU" smtClean="0"/>
              <a:t>Разработать </a:t>
            </a:r>
            <a:r>
              <a:rPr lang="ru-RU" dirty="0" smtClean="0"/>
              <a:t>программы ОО по вхождению в Федеральные проекты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741328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Направления  развития  МСО</a:t>
            </a:r>
            <a:br>
              <a:rPr lang="ru-RU" sz="2800" dirty="0" smtClean="0"/>
            </a:br>
            <a:r>
              <a:rPr lang="ru-RU" sz="2800" dirty="0" smtClean="0"/>
              <a:t>в 2018 - 2019  учебном  году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8143900" cy="592933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качества достижения новых образовательных результатов в школе: инструменты и механизмы управления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современных методов и технологий обучения и воспитания, обеспечивающих освоение обучающимися базовых навыков и умений, повышение их мотивации к учению и включенности в непрерывный образовательный процесс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доступности и качества дошкольного образования, включая детей с ОВЗ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мотивационных механизмов изменений актуальных квалификаций педагогов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эффективности системы выявления, поддержки и развития способностей и талантов у детей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Становление цифровой образовательной среды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Современное технологическое образование и кадровый потенциал МСО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7239000" cy="107157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Спасибо </a:t>
            </a:r>
            <a:r>
              <a:rPr lang="ru-RU" smtClean="0"/>
              <a:t>за внимание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Связь: 31364</a:t>
            </a:r>
          </a:p>
          <a:p>
            <a:pPr>
              <a:buNone/>
            </a:pPr>
            <a:r>
              <a:rPr lang="ru-RU" smtClean="0"/>
              <a:t>Татьяна </a:t>
            </a:r>
            <a:r>
              <a:rPr lang="ru-RU" dirty="0" smtClean="0"/>
              <a:t>Анатольевна Бондарь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О национальных целях и стратегических задачах развития РФ до 2024 года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8143900" cy="5786454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глобальной конкурентоспособности российского образования, вхождения Российской Федерации в число 10 ведущих стран мира по качеству общего образования.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гармонично развитой личности на основе духовно-нравственных ценностей народов Российской Федерации, исторических и национально – культурных традиций</a:t>
            </a:r>
          </a:p>
          <a:p>
            <a:pPr algn="r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Указ Президента РФ от 07.05.2018г № 204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Федеральные проекты национального проекта «Образование»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1628800"/>
            <a:ext cx="6812260" cy="5229200"/>
          </a:xfrm>
        </p:spPr>
        <p:txBody>
          <a:bodyPr/>
          <a:lstStyle/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Молодые профессионалы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Новые возможности каждого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Поддержка семей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Современная школа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активность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Социальные лифты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Успех каждого ребенка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будущего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Цифровая среда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Экспорт образования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0004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Новые возможности для каждого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642918"/>
            <a:ext cx="8107834" cy="621508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создание условий для непрерывного обновления гражданами профессиональных знаний и приобретения ими новых профессиональных навыков, повышение доступности и вариативности программ обучения, а также увеличения охвата граждан, осваивающих программы непрерывного образования </a:t>
            </a:r>
          </a:p>
          <a:p>
            <a:pPr algn="just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Показатели: </a:t>
            </a:r>
          </a:p>
          <a:p>
            <a:pPr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граждан, ежегодно проходящих обучение по программам непрерывного образования  в ОО высшего образования, не менее, млн. чел.</a:t>
            </a:r>
          </a:p>
          <a:p>
            <a:pPr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пользователей интеграционной платформы непрерывного образования, млн. чел.</a:t>
            </a:r>
          </a:p>
          <a:p>
            <a:pPr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образовательных программ, прошедших независимую оценку качества с участием работодателей, размещенных на интеграционной платформе непрерывного образования, не менее %</a:t>
            </a:r>
          </a:p>
          <a:p>
            <a:pPr algn="just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4868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Задачи и результаты проекта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764704"/>
            <a:ext cx="8036396" cy="6093296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системы непрерывного обновления работающими гражданами своих профессиональных знаний и приобретения ими новых профессиональных навыков, включая овладение компетенциями в области цифровой экономики всеми желающими.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Создана интеграционная платформа непрерывного образования и набор сервисов;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Разработана и внедрена система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грантовой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поддержки ОО высшего образования;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Осуществлена подготовка научно-педагогических работников и работников организаций-работодателей к реализации современных программ непрерывного образования; </a:t>
            </a:r>
          </a:p>
          <a:p>
            <a:pPr algn="just"/>
            <a:r>
              <a:rPr lang="ru-RU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менее 20 % научно-педагогических работников ОО высшего образования участвуют в реализации программ непрерывного образования; 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Прошли обучение по программам непрерывного образования в ОО высшего образования, реализующих дополнительные образовательные программы и программы профессионального обучения.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86" y="0"/>
            <a:ext cx="9144000" cy="54868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Задачи и результаты проекта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692696"/>
            <a:ext cx="8036396" cy="6165304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Создана интеграционная платформа непрерывного образования и набор сервисов, обеспечивающих навигацию и поддержку граждан при выборе образовательных программ и организаций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Разработана и внедрена система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грантовой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поддержки ОО высшего образования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Осуществлена подготовка научно-педагогических работников и работников организаций-работодателей к реализации современных программ непрерывного образования 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менее 20 % научно-педагогических работников ОО высшего образования участвуют в реализации программ непрерывного образования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Прошли обучение по программам непрерывного образования в ОО высшего образования, реализующих дополнительные образовательные программы и программы профессионального обучения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в 2019 г. - не менее 1,9 млн. человек;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в 2024 г. - не менее 3 млн. человек.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98" y="188640"/>
            <a:ext cx="9144000" cy="134076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/>
              <a:t>Молодые  профессионалы </a:t>
            </a:r>
            <a:br>
              <a:rPr lang="ru-RU" sz="31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476672"/>
            <a:ext cx="8036396" cy="6984776"/>
          </a:xfrm>
        </p:spPr>
        <p:txBody>
          <a:bodyPr>
            <a:normAutofit fontScale="55000" lnSpcReduction="20000"/>
          </a:bodyPr>
          <a:lstStyle/>
          <a:p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Цели:</a:t>
            </a:r>
          </a:p>
          <a:p>
            <a:pPr>
              <a:buNone/>
            </a:pP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Модернизация профессионального образования, в том числе посредством внедрения адаптивных, практико-ориентированных и гибких образовательных программ в 100% профессиональных ОО к 2024 году.</a:t>
            </a:r>
          </a:p>
          <a:p>
            <a:pPr>
              <a:buNone/>
            </a:pP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к 2024 году вхождения РФ в число 10 ведущих стран мира по присутствию ОО высшего образования в топ-500 глобальных рейтингов университетов путём оказания государственной поддержки ОО высшего образования</a:t>
            </a:r>
          </a:p>
          <a:p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Показатели:</a:t>
            </a:r>
          </a:p>
          <a:p>
            <a:pPr>
              <a:buNone/>
            </a:pP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Внедрена итоговая аттестация в форме демонстрационного экзамена в ОО, осуществляющих образовательную деятельность по образовательным программам СПО:</a:t>
            </a:r>
          </a:p>
          <a:p>
            <a:pPr>
              <a:buNone/>
            </a:pP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организаций, осуществляющих образовательную деятельность по образовательным программам СПО, итоговая аттестация в которых проводится в форме демонстрационного экзамена, процент;</a:t>
            </a:r>
          </a:p>
          <a:p>
            <a:pPr>
              <a:buNone/>
            </a:pP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обучающихся, завершающих обучение в организациях, осуществляющих образовательную деятельность по образовательным программам СПО, прошедших аттестацию с использованием механизма демонстрационного экзамена, процент                    …</a:t>
            </a:r>
          </a:p>
          <a:p>
            <a:pPr>
              <a:buNone/>
            </a:pP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ОО, осуществляющих образовательную деятельность по образовательным программам высшего образования с использованием федеральных цифровых платформ (информационных систем и ресурсов), между которыми обеспечено информационное взаимодействие, в общем количестве ОО, осуществляющих образовательную деятельность по образовательным программам  высшего образования, процент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48680"/>
          </a:xfrm>
        </p:spPr>
        <p:txBody>
          <a:bodyPr>
            <a:normAutofit/>
          </a:bodyPr>
          <a:lstStyle/>
          <a:p>
            <a:pPr algn="ctr"/>
            <a:r>
              <a:rPr lang="ru-RU" sz="2800" dirty="0"/>
              <a:t>Поддержка семей, имеющих детей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548680"/>
            <a:ext cx="7992888" cy="6309320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создание условий для повышения компетентности родителей обучающихся в вопросах образования и воспитания, в том числе для раннего развития детей в возрасте до трех лет путем предоставления в 2024 году не менее 20 млн. услуг психолого-педагогической, методической и консультативной помощи родителям (законным представителям) детей, а также гражданам, желающим принять на воспитание в свои семьи детей, оставшихся без попечения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Показатели: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услуг психолого-педагогической, методической и консультативной помощи родителям (законным представителям) детей, а также гражданам, желающим принять на воспитание в свои семьи детей, оставшихся без попечения родителей, в том числе с привлечением некоммерческих организаций (далее - НКО), нарастающим итогом с 2019 года, млн. единиц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граждан, положительно оценивших качество услуг психолого-педагогической, методической и консультативной помощи,  от общего числа обратившихся за получением услуги, процент</a:t>
            </a:r>
          </a:p>
        </p:txBody>
      </p:sp>
    </p:spTree>
    <p:extLst>
      <p:ext uri="{BB962C8B-B14F-4D97-AF65-F5344CB8AC3E}">
        <p14:creationId xmlns:p14="http://schemas.microsoft.com/office/powerpoint/2010/main" xmlns="" val="12436583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995</TotalTime>
  <Words>1893</Words>
  <Application>Microsoft Office PowerPoint</Application>
  <PresentationFormat>Экран (4:3)</PresentationFormat>
  <Paragraphs>141</Paragraphs>
  <Slides>20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Изящная</vt:lpstr>
      <vt:lpstr>О  корректировке   показателей   реализации  Стратегии  развития  муниципальной  системы образования  в  соответствии с  резолюцией  августовского  педагогического  совета  2018г. </vt:lpstr>
      <vt:lpstr>Направления  развития  МСО в 2018 - 2019  учебном  году</vt:lpstr>
      <vt:lpstr>О национальных целях и стратегических задачах развития РФ до 2024 года</vt:lpstr>
      <vt:lpstr>Федеральные проекты национального проекта «Образование»</vt:lpstr>
      <vt:lpstr>Новые возможности для каждого</vt:lpstr>
      <vt:lpstr>Задачи и результаты проекта</vt:lpstr>
      <vt:lpstr>Задачи и результаты проекта</vt:lpstr>
      <vt:lpstr>Молодые  профессионалы   </vt:lpstr>
      <vt:lpstr>Поддержка семей, имеющих детей</vt:lpstr>
      <vt:lpstr>Задачи и результаты проекта</vt:lpstr>
      <vt:lpstr>Современная школа </vt:lpstr>
      <vt:lpstr>Задачи проекта</vt:lpstr>
      <vt:lpstr>Социальная активность</vt:lpstr>
      <vt:lpstr>Социальные лифты для каждого</vt:lpstr>
      <vt:lpstr>Успех каждого ребенка</vt:lpstr>
      <vt:lpstr>Учитель будущего</vt:lpstr>
      <vt:lpstr>Цифровая образовательная среда</vt:lpstr>
      <vt:lpstr>Экспорт образования</vt:lpstr>
      <vt:lpstr>рекомендации</vt:lpstr>
      <vt:lpstr> Спасибо за внимание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 корректировке  показателей реализации  Стратегии развития муниципальной  системы образования  в  соответствии с  резолюцией  августовского педагогического  совета  2018г. </dc:title>
  <dc:creator>лщ</dc:creator>
  <cp:lastModifiedBy>лщ</cp:lastModifiedBy>
  <cp:revision>72</cp:revision>
  <dcterms:created xsi:type="dcterms:W3CDTF">2018-12-28T04:18:53Z</dcterms:created>
  <dcterms:modified xsi:type="dcterms:W3CDTF">2019-01-14T01:07:52Z</dcterms:modified>
</cp:coreProperties>
</file>