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8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7" r:id="rId20"/>
    <p:sldId id="279" r:id="rId21"/>
    <p:sldId id="25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824" autoAdjust="0"/>
  </p:normalViewPr>
  <p:slideViewPr>
    <p:cSldViewPr>
      <p:cViewPr varScale="1">
        <p:scale>
          <a:sx n="69" d="100"/>
          <a:sy n="69" d="100"/>
        </p:scale>
        <p:origin x="-5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500042"/>
            <a:ext cx="7772400" cy="3148964"/>
          </a:xfrm>
        </p:spPr>
        <p:txBody>
          <a:bodyPr>
            <a:normAutofit/>
          </a:bodyPr>
          <a:lstStyle/>
          <a:p>
            <a:r>
              <a:rPr lang="ru-RU" b="0" dirty="0" smtClean="0"/>
              <a:t>О типичных нарушениях, выявленных </a:t>
            </a:r>
            <a:r>
              <a:rPr lang="ru-RU" b="0" dirty="0" err="1" smtClean="0"/>
              <a:t>Красобрнадзором</a:t>
            </a:r>
            <a:r>
              <a:rPr lang="ru-RU" b="0" dirty="0" smtClean="0"/>
              <a:t> в ходе проверок школ в 2018г.</a:t>
            </a: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714884"/>
            <a:ext cx="8064466" cy="17145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Бондарь Т.А.,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начальник отдела дошкольного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 общего образования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с.Ирбейское</a:t>
            </a:r>
            <a:r>
              <a:rPr lang="ru-RU" dirty="0" smtClean="0">
                <a:solidFill>
                  <a:schemeClr val="tx1"/>
                </a:solidFill>
              </a:rPr>
              <a:t>, 2019г.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Нарушения Порядка проведения </a:t>
            </a:r>
            <a:r>
              <a:rPr lang="ru-RU" sz="2800" dirty="0" err="1" smtClean="0"/>
              <a:t>самообследования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69878"/>
          <a:ext cx="8715435" cy="5788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35"/>
                <a:gridCol w="3571400"/>
              </a:tblGrid>
              <a:tr h="653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0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Нарушения процедуры проведения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Самоообследования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(сроки проведения, размещения результатов на официальном сайте и направления учредителю)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14.06.2013 № 462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3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отчету о результатах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самооследования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7 Порядка проведения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самообследования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70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Ненаправление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или несвоевременное направление отчетов о результатах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самообследования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адрес учредителя.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14.06.2013 № 462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70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Несвоевременное согласование программ развития у учредителя. Формальное согласование программ развития 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требований к реализации дополнительных общеразвивающих программ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0792215"/>
              </p:ext>
            </p:extLst>
          </p:nvPr>
        </p:nvGraphicFramePr>
        <p:xfrm>
          <a:off x="179512" y="1196975"/>
          <a:ext cx="8784976" cy="5538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3644"/>
                <a:gridCol w="453133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локального нормативного акта, регламентирующего правила приема обучающихся на обучение по дополнительным общеразвивающим программам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 2 ст. 30 Федерального закона от 29.12.2012 № 273 - ФЗ «Об образовании в РФ»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Ежегодно не обновляются дополнительные общеобразовательные программы с учетом развития науки, техники, культуры, экономики, технологий и социальной сферы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П.11 Порядка организации и осуществления образовательной деятельности по дополнительным общеобразовательным программам (Приказ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Минобрнауки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России от 29.08.2013 № 1008)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локального нормативного акта, регламентирующего правила приема обучающихся на обучение по дополнительным общеразвивающим программам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 2 ст. 30 Федерального закона от 29.12.2012 № 273 - ФЗ «Об образовании в РФ»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Ежегодно не обновляются дополнительные общеобразовательные программы с учетом развития науки, техники, культуры, экономики, технологий и социальной сферы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П.11 Порядка организации и осуществления образовательной деятельности по дополнительным общеобразовательным программам (Приказ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Минобрнауки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России от 29.08.2013 № 1008)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0948037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3" y="476672"/>
            <a:ext cx="9144000" cy="1728192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порядка ведения ФИС «Федеральный реестр сведений о документах об образовании и (или) о квалификации, документах об обучении»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56478700"/>
              </p:ext>
            </p:extLst>
          </p:nvPr>
        </p:nvGraphicFramePr>
        <p:xfrm>
          <a:off x="285720" y="2285992"/>
          <a:ext cx="8496622" cy="4370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7100"/>
                <a:gridCol w="3819522"/>
              </a:tblGrid>
              <a:tr h="585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Несвоевременное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внесение данных ОО сведений о выданных документах в ФИС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ФРДО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заполняются сведения о специализации лиц, привлекаемых к проведению государственной итоговой аттестации</a:t>
                      </a:r>
                      <a:endParaRPr lang="ru-RU" sz="24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26.08.2013 № 729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474058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33475" cy="1772816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Нарушение требований в ходе подготовки и проведении государственной итоговой аттестации (ЕГЭ, ОГЭ)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02085842"/>
              </p:ext>
            </p:extLst>
          </p:nvPr>
        </p:nvGraphicFramePr>
        <p:xfrm>
          <a:off x="395536" y="1988840"/>
          <a:ext cx="8363272" cy="4696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/>
                <a:gridCol w="3754760"/>
              </a:tblGrid>
              <a:tr h="44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9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Работники, привлекаемые к ГИА, не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ознакамливаются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под роспись с порядками проведения ГИА, сроками проведения, обязанностями и ответственностью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Приказы Министерства образования и науки РФ от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26.12.2013 № 1400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от 25.12.2013 № 1394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соблюдение требований при подготовке и передаче ППЭ, расположенное на территории ОО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Приказы Министерства образования и науки РФ от 26.12.2013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№1400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от 25.12.2013 № 1394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6224450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подведомственными организациями лицензионных требований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50462649"/>
              </p:ext>
            </p:extLst>
          </p:nvPr>
        </p:nvGraphicFramePr>
        <p:xfrm>
          <a:off x="323528" y="1700808"/>
          <a:ext cx="8496944" cy="4608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528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66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ОО образовательной деятельности по адресу, не указанном в лицензии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часть 1 статьи 18 Федерального закона от 04.05.2011 № 99-ФЗ, части 1,4 статьи 93 Федерального закона от 29.12.2012 № 273- ФЗ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13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ОО образовательной деятельности по программам, не указанным в лицензии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997159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Паспортизация ОО (паспорта доступности и защищенности)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91376792"/>
              </p:ext>
            </p:extLst>
          </p:nvPr>
        </p:nvGraphicFramePr>
        <p:xfrm>
          <a:off x="254932" y="1628800"/>
          <a:ext cx="8709556" cy="50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7990"/>
                <a:gridCol w="276156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разработанных, согласованных и утвержденных паспортов антитеррористической защищенности 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07.10.2017 № 1235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плана проверок антитеррористической защищенности ОО или его несоответствие установленным требованиям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разработанных, согласованных и утвержденных паспортов доступности для инвалидов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09.11.2015 № 1309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Неисполнение мероприятий по повышению доступности ОО для инвалидов в соответствии с паспортами доступности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705960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Нарушения при распределении ставок узких специалистов в ОО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18329869"/>
              </p:ext>
            </p:extLst>
          </p:nvPr>
        </p:nvGraphicFramePr>
        <p:xfrm>
          <a:off x="323528" y="1556792"/>
          <a:ext cx="8568952" cy="5062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/>
                <a:gridCol w="2880320"/>
              </a:tblGrid>
              <a:tr h="505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2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Несоответствие соотношения штатных единиц учителей - дефектологов в ОО на лиц с ОВЗ, которым рекомендовано их сопровождение (на 6 - 12)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Приказ Министерства образования и науки РФ от 30.08.2013 № 1015</a:t>
                      </a:r>
                    </a:p>
                  </a:txBody>
                  <a:tcPr marL="68580" marR="68580" marT="0" marB="0"/>
                </a:tc>
              </a:tr>
              <a:tr h="1021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Несоответствие соотношения штатных единиц учителей - логопедов в ОО на лиц с ОВЗ, которым рекомендовано их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сопровождение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(на 6 - 12)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1021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Несоответствие соотношения штатных единиц педагогов - психологов в ОО на лиц с ОВЗ, которым рекомендовано их сопровождение (на 20)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Приказ Министерства образования и науки РФ от 30.08.2013 № 1015</a:t>
                      </a:r>
                    </a:p>
                  </a:txBody>
                  <a:tcPr marL="68580" marR="68580" marT="0" marB="0"/>
                </a:tc>
              </a:tr>
              <a:tr h="1021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Несоответствие соотношения штатных единиц тьюторов в ОО на лиц с ОВЗ, которым рекомендовано их сопровождение (на 1 - 6)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6640882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Неисполнение полномочий по содержанию зданий, строений, сооружений организаций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4591446"/>
              </p:ext>
            </p:extLst>
          </p:nvPr>
        </p:nvGraphicFramePr>
        <p:xfrm>
          <a:off x="323528" y="1844824"/>
          <a:ext cx="8568952" cy="4696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176464"/>
              </a:tblGrid>
              <a:tr h="130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Массовое наличие у ОО отрицательных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санитарно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эпидемиологических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заключений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части 3,5 статьи 9 Федерального закона от 29.12.2012 № 273 - ФЗ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Наличие ОО, находящихся в аварийном или близком к нему состоянии, влекущем возникновение угрозы для жизни и здоровья обучающихся и работников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5777353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при расследовании и учете несчастных случаев с обучающимися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63253579"/>
              </p:ext>
            </p:extLst>
          </p:nvPr>
        </p:nvGraphicFramePr>
        <p:xfrm>
          <a:off x="179512" y="1988840"/>
          <a:ext cx="8496944" cy="427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0620"/>
                <a:gridCol w="4136324"/>
              </a:tblGrid>
              <a:tr h="466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54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Сокрытие фактов несчастных случаев, произошедших с обучающимися во время пребывания в ОО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27.06.2017 № 602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9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специализированных комиссий для расследования несчастных случаев. Нарушения порядка расследования.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535124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Другие нарушения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44305183"/>
              </p:ext>
            </p:extLst>
          </p:nvPr>
        </p:nvGraphicFramePr>
        <p:xfrm>
          <a:off x="107504" y="363487"/>
          <a:ext cx="8928992" cy="6521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5544616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393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правил оказания психолого-педагогической помощи обучающихся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Ч.3 ст.42 ФЗ от 29.12.2012 № 273 –ФЗ «Об образовании в РФ»</a:t>
                      </a:r>
                    </a:p>
                  </a:txBody>
                  <a:tcPr marL="68580" marR="68580" marT="0" marB="0"/>
                </a:tc>
              </a:tr>
              <a:tr h="141803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требований, предъявляемых к квалификации педагогических работников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Чч.1, 2 ст.46 ФЗ от 29.12.2012 № 273 –ФЗ «Об образовании в РФ», раздел III «Квалификационные характеристики должностей работников образования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ЕКСД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руководителей, специалистов и служащих, утвержденного приказом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Минздравсоцразвития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России от 26.08.2010 № 761н 1.</a:t>
                      </a:r>
                    </a:p>
                  </a:txBody>
                  <a:tcPr marL="68580" marR="68580" marT="0" marB="0"/>
                </a:tc>
              </a:tr>
              <a:tr h="6400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при организации деятельности органов управления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П.4 ч.2 ст. 25 ФЗ от 29.12.2012 № 273 –ФЗ «Об образовании в РФ»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50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требований, предъявляемых к оснащенности ОО печатными и электронными образовательными и информационными ресурсами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П.1 ч.4 ст.18 ФЗ от 29.12.2012 № 273 –ФЗ «Об образовании в </a:t>
                      </a:r>
                      <a:r>
                        <a:rPr lang="ru-RU" sz="16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РФ», П.9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ч.3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ФЗ от 29.12.2012 № 273 –ФЗ «Об образовании в РФ»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92897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требований к разработке образовательной программы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П.6 ч.3 ст.38, п1 ч.6 ст.28 ФЗ от 29.12.2012 № 273 –ФЗ «Об образовании в РФ», П.21 Порядка организации и осуществления образовательной деятельности по основным общеобразовательным программам – образовательным  программам – образовательным программам начального общего, основного общего и среднего общего образования, утвержденного приказом Министерства образования и науки РФ от 30.08.2013г № 10153.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5325787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Наиболее распространенные типы нарушений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60212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приема граждан на обучение по образовательным программам начального общего, основного общего и среднего общего образования;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обеспечения безопасных условий и охраны здоровья обучающихся;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к созданию и организации работы комиссии по урегулированию споров между участниками образовательных отношений;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заполнения, учета и выдачи аттестатов об основном общем и среднем общем образовании и их дубликатов;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обеспечения условий доступности для инвалидов объектов и предоставляемых услуг в сфере образования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разработки и принятия локальных нормативных актов;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размещения информации на официальном сайте ОО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проведения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самообследования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к реализации дополнительных общеразвивающих программ;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ведения ФИС «Федеральный реестр сведений о документах об образовании и (или) о квалификации, документах об обучении»;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Нарушение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в ходе подготовки и проведении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ГИА:ЕГЭ,ОГЭ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0"/>
            <a:ext cx="8183880" cy="107154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Рекомендации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8" cy="4000528"/>
          </a:xfrm>
        </p:spPr>
        <p:txBody>
          <a:bodyPr/>
          <a:lstStyle/>
          <a:p>
            <a:pPr lvl="0"/>
            <a:r>
              <a:rPr lang="ru-RU" sz="2400" dirty="0" smtClean="0"/>
              <a:t>Принять за основу контрольно - аналитической деятельности  1 квартала </a:t>
            </a:r>
            <a:r>
              <a:rPr lang="ru-RU" sz="2400" dirty="0" smtClean="0"/>
              <a:t>информацию о типичных нарушениях в ОО;</a:t>
            </a:r>
            <a:endParaRPr lang="ru-RU" sz="2400" dirty="0" smtClean="0"/>
          </a:p>
          <a:p>
            <a:pPr lvl="0"/>
            <a:r>
              <a:rPr lang="ru-RU" sz="2400" dirty="0" smtClean="0"/>
              <a:t>Внести изменения в локальные акты в случае выявления нарушений по результату самоконтроля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928694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85926"/>
            <a:ext cx="8183880" cy="41434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Вопросы?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Связь: 31364, Бондарь Татьяна Анатольевна</a:t>
            </a:r>
            <a:endParaRPr lang="ru-R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Нарушения Порядка приема граждан на обучение по образовательным программам начального общего, основного общего и среднего общего образования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47344395"/>
              </p:ext>
            </p:extLst>
          </p:nvPr>
        </p:nvGraphicFramePr>
        <p:xfrm>
          <a:off x="179512" y="1628800"/>
          <a:ext cx="8784976" cy="5074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4968552"/>
              </a:tblGrid>
              <a:tr h="562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форме заявления о приеме в ОО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9, 13 Порядка приема граждан на обучение по образовательным программам начального общего, основного общего и среднего общего образования, утвержденного приказом Министерства образования и науки РФ от 22.01.2014 № 32 (далее – Порядок приема)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3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сроков оформления зачисления обучающихся в ОО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14 Порядка приема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64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заполнению и ведению журнала приема заявлений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18 Порядка приема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3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форме договора об образовании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54 Федерального закона от 29.12.2012 № 273  - ФЗ «Об образовании в РФ»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Нарушения условий для обеспечения безопасных условий и охраны здоровья обучающихся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7061626"/>
              </p:ext>
            </p:extLst>
          </p:nvPr>
        </p:nvGraphicFramePr>
        <p:xfrm>
          <a:off x="251520" y="1484784"/>
          <a:ext cx="8712968" cy="5154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2216"/>
                <a:gridCol w="2980752"/>
              </a:tblGrid>
              <a:tr h="597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3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у педагогических работников ОО справок об отсутствии судимости или фактов уголовного преследования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351.1 Трудового Кодекса РФ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7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разработанных, согласованных и утвержденных паспортов антитеррористической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защищенности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07.10.2017 № 1235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4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документов и материалов, подтверждающих прохождение педагогическими работниками ОО обучения навыкам оказания первой помощи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п.11 ч.1 ст.41 Федерального закона от 29.12.2012 № 273 - ФЗ «Об образовании в РФ»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3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специализированных комиссий для расследования несчастных случаев. Нарушения порядка расследования.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27.06.2017 № 602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68123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512168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Нарушения требований к созданию и организации работы комиссии по урегулированию споров между участниками образовательных отношений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8740868"/>
              </p:ext>
            </p:extLst>
          </p:nvPr>
        </p:nvGraphicFramePr>
        <p:xfrm>
          <a:off x="251520" y="1948570"/>
          <a:ext cx="8712968" cy="4537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/>
                <a:gridCol w="3744416"/>
              </a:tblGrid>
              <a:tr h="524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20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Положение о комиссии по урегулированию споров не соответствует установленным требования законодательства об образовании, в части количественного и персонального составов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 3 ст. 45 Федерального закона от 29.12.2012 № 273 - ФЗ «Об образовании в РФ»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2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Комиссия по урегулированию споров не создана в ОО, либо создана с нарушениями требований законодательства об образовании, в части количественного и персонального составов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 2, 3 ст. 45 Федерального закона от 29.12.2012 № 273 - ФЗ «Об образовании в РФ»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16699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3" y="476672"/>
            <a:ext cx="9144000" cy="1656184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Порядка заполнения, учета и выдачи аттестатов об основном общем и среднем общем образовании и их дубликатов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19879972"/>
              </p:ext>
            </p:extLst>
          </p:nvPr>
        </p:nvGraphicFramePr>
        <p:xfrm>
          <a:off x="395536" y="2420888"/>
          <a:ext cx="8291512" cy="3913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756"/>
                <a:gridCol w="4145756"/>
              </a:tblGrid>
              <a:tr h="548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4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заполнению и ведению книг регистрации выданных документов об образовании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18 Порядка заполнения, учета и выдачи аттестатов об основном общем и среднем общем образовании и их дубликатов, утвержденного приказом Министерства образования и науки РФ от 14.02.2014 № 115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3226709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Нарушение Порядка обеспечения условий доступности для инвалидов объектов и предоставляемых услуг в сфере образования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20658907"/>
              </p:ext>
            </p:extLst>
          </p:nvPr>
        </p:nvGraphicFramePr>
        <p:xfrm>
          <a:off x="323528" y="1988841"/>
          <a:ext cx="8712968" cy="4788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0330"/>
                <a:gridCol w="2562638"/>
              </a:tblGrid>
              <a:tr h="703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7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разработанных, согласованных и утвержденных паспортов доступности для инвалидов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Министерства образования и науки РФ от 09.11.2015 № 1309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49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Неисполнение мероприятий по повышению доступности образовательных организаций для инвалидов в соответствии с паспортами доступности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53327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порядка разработки и принятия локальных нормативных актов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7531183"/>
              </p:ext>
            </p:extLst>
          </p:nvPr>
        </p:nvGraphicFramePr>
        <p:xfrm>
          <a:off x="179513" y="1340768"/>
          <a:ext cx="8784975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19"/>
                <a:gridCol w="4104456"/>
              </a:tblGrid>
              <a:tr h="499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9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в ОО локальных нормативных актов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 1 ч. 3 ст. 28, ч. 1, 2 ст. 30 Федерального закона от 29.12.2012 № 273 - ФЗ «Об образовании в РФ»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44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Нарушения требований при принятии локальных нормативных актов, затрагивающих права обучающихся и работников 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 3 ст. 30 Федерального закона от 29.12.2012 № 273 - ФЗ «Об образовании в РФ»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39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требований, предъявляемых к содержанию локальных нормативных актов, в том числе в части оснований для отчисления и восстановления обучающихся в ОО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61, 62 Федерального закона от 29.12.2012 № 273 - ФЗ «Об образовании в РФ»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3137034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Нарушения правил размещения информации на официальном сайте ОО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79385431"/>
              </p:ext>
            </p:extLst>
          </p:nvPr>
        </p:nvGraphicFramePr>
        <p:xfrm>
          <a:off x="179513" y="1340768"/>
          <a:ext cx="8856984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9"/>
                <a:gridCol w="4536505"/>
              </a:tblGrid>
              <a:tr h="473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Сущность нарушения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Нормативный правовой акт, требования которого нарушены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7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Правил размещения информации на официальном сайте ОО в информационно - телекоммуникационной сети «Интернет», в части сроков обновления данной информации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10.07.2013 № 582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4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Несоответствие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структуры официального сайта ОО установленным требованиям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Приказ Федеральной службы по надзору в сфере образования и науки от 29.05.2014 № 785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86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Нарушения Правил размещения информации на официальном сайте ОО в информационно - телекоммуникационной сети «Интернет», в части размещения сведений о созданных условиях обучения для лиц с ограниченными возможностями здоровья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17.05.2017 № 575 «О внесении изменений в пункт 3 Правил размещения на официальном сайте образовательной организации в информационно - телекоммуникационной сети «Интернет» и обновления информации об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41030141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207</TotalTime>
  <Words>1984</Words>
  <Application>Microsoft Office PowerPoint</Application>
  <PresentationFormat>Экран (4:3)</PresentationFormat>
  <Paragraphs>176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О типичных нарушениях, выявленных Красобрнадзором в ходе проверок школ в 2018г.</vt:lpstr>
      <vt:lpstr>Наиболее распространенные типы нарушений</vt:lpstr>
      <vt:lpstr>Нарушения Порядка приема граждан на обучение по образовательным программам начального общего, основного общего и среднего общего образования</vt:lpstr>
      <vt:lpstr>Нарушения условий для обеспечения безопасных условий и охраны здоровья обучающихся</vt:lpstr>
      <vt:lpstr>Нарушения требований к созданию и организации работы комиссии по урегулированию споров между участниками образовательных отношений</vt:lpstr>
      <vt:lpstr>Нарушения Порядка заполнения, учета и выдачи аттестатов об основном общем и среднем общем образовании и их дубликатов</vt:lpstr>
      <vt:lpstr>Нарушение Порядка обеспечения условий доступности для инвалидов объектов и предоставляемых услуг в сфере образования</vt:lpstr>
      <vt:lpstr>Нарушения порядка разработки и принятия локальных нормативных актов</vt:lpstr>
      <vt:lpstr>Нарушения правил размещения информации на официальном сайте ОО</vt:lpstr>
      <vt:lpstr>Нарушения Порядка проведения самообследования</vt:lpstr>
      <vt:lpstr>Нарушения требований к реализации дополнительных общеразвивающих программ</vt:lpstr>
      <vt:lpstr>Нарушения порядка ведения ФИС «Федеральный реестр сведений о документах об образовании и (или) о квалификации, документах об обучении»</vt:lpstr>
      <vt:lpstr>Нарушение требований в ходе подготовки и проведении государственной итоговой аттестации (ЕГЭ, ОГЭ)</vt:lpstr>
      <vt:lpstr>Нарушения подведомственными организациями лицензионных требований</vt:lpstr>
      <vt:lpstr>Паспортизация ОО (паспорта доступности и защищенности)</vt:lpstr>
      <vt:lpstr>Нарушения при распределении ставок узких специалистов в ОО</vt:lpstr>
      <vt:lpstr>Неисполнение полномочий по содержанию зданий, строений, сооружений организаций</vt:lpstr>
      <vt:lpstr>Нарушения при расследовании и учете несчастных случаев с обучающимися</vt:lpstr>
      <vt:lpstr>Другие нарушения</vt:lpstr>
      <vt:lpstr>Рекомендации 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типичных нарушениях, выявленных Красобрнадзором в ходе проверок школ в 2018г.</dc:title>
  <dc:creator>лщ</dc:creator>
  <cp:lastModifiedBy>лщ</cp:lastModifiedBy>
  <cp:revision>22</cp:revision>
  <dcterms:created xsi:type="dcterms:W3CDTF">2018-12-28T04:32:05Z</dcterms:created>
  <dcterms:modified xsi:type="dcterms:W3CDTF">2019-01-14T02:12:33Z</dcterms:modified>
</cp:coreProperties>
</file>