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9" r:id="rId4"/>
    <p:sldId id="257" r:id="rId5"/>
    <p:sldId id="284" r:id="rId6"/>
    <p:sldId id="282" r:id="rId7"/>
    <p:sldId id="283" r:id="rId8"/>
    <p:sldId id="273" r:id="rId9"/>
    <p:sldId id="269" r:id="rId10"/>
    <p:sldId id="272" r:id="rId11"/>
    <p:sldId id="277" r:id="rId12"/>
    <p:sldId id="28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9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406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740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644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577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267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49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33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8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73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409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694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8A3D9-320A-4026-B024-BF68023265CD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DF40C-766B-4BF9-B4CD-EAE1CF14E7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0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strud.ru/" TargetMode="External"/><Relationship Id="rId2" Type="http://schemas.openxmlformats.org/officeDocument/2006/relationships/hyperlink" Target="https://rosmintru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fstandart.rosmintrud.ru/" TargetMode="External"/><Relationship Id="rId5" Type="http://schemas.openxmlformats.org/officeDocument/2006/relationships/hyperlink" Target="https://&#1086;&#1085;&#1083;&#1072;&#1081;&#1085;&#1080;&#1085;&#1089;&#1087;&#1077;&#1082;&#1094;&#1080;&#1103;.&#1088;&#1092;/" TargetMode="External"/><Relationship Id="rId4" Type="http://schemas.openxmlformats.org/officeDocument/2006/relationships/hyperlink" Target="https://git24.rostrud.ru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132856"/>
            <a:ext cx="7772400" cy="144016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  <a:t>Внедрение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itchFamily="18" charset="0"/>
              </a:rPr>
              <a:t>Профстандартов</a:t>
            </a:r>
            <a: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  <a:t> педагогических работников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64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89640" cy="57606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Изменение трудового договора (добровольное волеизъявление)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107504" y="1052736"/>
            <a:ext cx="8820980" cy="5688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Статья 72 Трудового кодекса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РФ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определенных сторонами условий трудового договора, в том числе перевод на другую работу, допускается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только по соглашению сторон трудового договора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за исключением случаев, предусмотренных настоящим Кодексом. Соглашение об изменении определенных сторонами условий трудового договора заключается в письменной форме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72.1. Перевод на другую работу. Перемещение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Перевод на другую работу - постоянное или временное изменение трудовой функции работника и (или) структурного подразделения, в котором работает работник (если структурное подразделение было указано в трудовом договоре), при продолжении работы у того же работодателя, а также перевод на работу в другую местность вместе с работодателем. Перевод на другую работу допускается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только с письменного согласия работника,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 исключением случаев, предусмотренных частями второй и третьей статьи 72.2 настоящего Кодекса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Пример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обучающийся семинар для сотрудников, где все работники будут проинформированы о Плане-графике работ по внедрению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Профстандарта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включая сроки их завершения. Все информируются  под протокол.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72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Возможные изменения по должности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107504" y="836712"/>
            <a:ext cx="8820980" cy="3672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внедрении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могут произойти следующие изменения правоотношений между работником и работодателем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Перемена наименования должности, занимаемой сотрудником:</a:t>
            </a:r>
          </a:p>
          <a:p>
            <a:pPr marL="0" indent="0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Переименование должности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— это изменение трудовой функции. Следовательно, оформляется перевод на другую должность.</a:t>
            </a:r>
          </a:p>
          <a:p>
            <a:pPr marL="0" indent="0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Переименование должности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без каких-либо иных изменений не является изменением трудовой функции. Оформлять перевод не нужно.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Изменение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(расширение или, наоборот, уменьшение) должностных обязанностей.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4850" y="4149080"/>
            <a:ext cx="882098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092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4624"/>
            <a:ext cx="8229600" cy="43204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Ответственность работодателя КоАП РФ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539552" y="908720"/>
            <a:ext cx="8136904" cy="2952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Ответственность за несоблюдение требований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установлена ст. 5.27 КоАП РФ «Нарушение трудового законодательства и иных нормативных правовых актов, содержащих нормы трудового права». В соответствии с положениями статьи ответственность за однократное нарушение установлена в виде предупреждения или наложения административного штрафа на должностных лиц в размере от 1 000 до 5 000 руб., а для юридических лиц от 30 000 до 50 000 руб. При повторном нарушении на должностных лиц может быть наложен штраф в размере от 10 000 до 20 000 руб. или дисквалификация на срок от 1 до 3 лет. Для юридических лиц штраф увеличивается до 50 000 – 70 000 руб.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4850" y="4149080"/>
            <a:ext cx="8820980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32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3"/>
            <a:ext cx="8229600" cy="36003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Правовые основы внедрения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Профстандартов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856984" cy="62646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Трудовой кодекс Российской Федерации" от 30.12.2001 N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197-ФЗ 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ред. от 27.12.2018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ст. 57 ТК РФ устанавливает, что применение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или справочников ЕКС, ЕКТС обязательно, если на занимающих определенную должность лиц распространяются льготы, компенсации, ограничения.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ч.1 ст. 195.3 ТК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необходимо применять,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если требования к определенной квалификации установлены законами, нормативными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актами (для педагогических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работников (ст. 331 ТК РФ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273-ФЗ) и иных работников ОО (273-ФЗ)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ч.3 ст. 195.3 ТК РФ установлено, что только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Минтруд вправе давать разъяснения по вопросам применения профессиональных стандартов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Федеральный закон от 29.12.2012 N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273-ФЗ 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ред. от 25.12.2018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 образовании в Российской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"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Действие ст.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46 Закона № 273-ФЗ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(требования к образования педагогических работников) приостановлено 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основании Постановление Конституционного Суда РФ от 14.11.2018 N 41-П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ч.2 ст.51 (по руководителям), ч. 1 и ч. 2 ст. 52 Закона № 273-ФЗ (иные работники</a:t>
            </a:r>
            <a:r>
              <a:rPr lang="ru-RU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Федеральный закон от 03.07.2016 N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238-ФЗ 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независимой оценке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квалификации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"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3 ч. 1 ст. 2 процедура подтверждения соответствия квалификации соискателя положениям профессионального стандарта или квалификационным требованиям осуществляется не образовательными организациями, а центрами оценки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квалификаций</a:t>
            </a:r>
          </a:p>
        </p:txBody>
      </p:sp>
    </p:spTree>
    <p:extLst>
      <p:ext uri="{BB962C8B-B14F-4D97-AF65-F5344CB8AC3E}">
        <p14:creationId xmlns:p14="http://schemas.microsoft.com/office/powerpoint/2010/main" val="38744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29600" cy="288031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Правовые основы внедрения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Профстандартов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8856984" cy="590465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Постановления Правительства РФ от 27.06.2016 N 584 "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 особенностях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рименения профессиональных стандартов в части требований, обязательных для применения … государственными или муниципальными учреждениями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… "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1. Профессиональные стандарты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части требований к квалификации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необходимой работнику для выполнения определенной трудовой функции, установленных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ТК РФ,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другими федеральными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законами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применяются поэтапно на основе утвержденных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учетом мнений представительных органов работников планов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 организации применения профессиональных стандартов (далее - планы), содержащих в том числе: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список профессиональных стандартов, подлежащих применению;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сведения о потребности в профессиональном образовании, профессиональном обучении и (или) дополнительном профессиональном образовании работников, полученные на основе анализа квалификационных требований, содержащихся в профессиональных стандартах, и кадрового состава организаций,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проведении соответствующих мероприятий по образованию и обучению в установленном порядке;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этапы применения профессиональных стандартов;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г)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перечень локальных нормативных актов и других документов организаций, указанных в абзаце первом настоящего пункта, в том числе по вопросам аттестации, сертификации и других форм оценки квалификации работников, подлежащих изменению в связи с учетом положений профессиональных стандартов, подлежащих применению.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Реализацию мероприятий планов завершить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 позднее 1 января 2020 г.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3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29600" cy="50405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Принятые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itchFamily="18" charset="0"/>
              </a:rPr>
              <a:t>профстандарты</a:t>
            </a: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 (должность методист)</a:t>
            </a:r>
            <a: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54461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Приказ Минтруда России от 04.08.2014 N 526н (ред. от 12.12.2016) "Об утверждении профессионального стандарта "Инструктор-методист по адаптивной физической культуре"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Приказ Минтруда России от 08.09.2014 N 630н (ред. от 12.12.2016) "Об утверждении профессионального стандарта "Инструктор-методист"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Должности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инструктор методист, старший инструктор методист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3. Приказ Минтруда России от 05.05.2018 N 298н "Об утверждении профессионального стандарта "Педагог дополнительного образования детей и взрослых"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Должности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методист, старший методист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4. Приказ Минтруда России от 08.09.2015 N 608н "Об утверждении профессионального стандарта "Педагог профессионального обучения, профессионального образования и дополнительного профессионального образования"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Должности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методист, старший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методист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Дополнение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данный момент функционал методиста определяется Приказом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РФ от 26.08.2010 N 761н (ред. от 31.05.2011) "Об утверждении Единого квалификационного справочника должностей руководителей, специалистов и служащих, раздел "Квалификационные характеристики должностей работников образования")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0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50405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Принятые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itchFamily="18" charset="0"/>
              </a:rPr>
              <a:t>профстандарты</a:t>
            </a: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 (иные педагогические работники)</a:t>
            </a:r>
            <a: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928992" cy="612068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Приказ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Минтруда России от 18.10.2013 N 544н (ред. от 05.08.2016) "Об утверждении профессионального стандарта "Педагог (педагогическая деятельность в сфере дошкольного, начального общего, основного общего, среднего общего образования) (воспитатель, учитель)"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Приказ Минтруда России от 24.07.2015 N 514н "Об утверждении профессионального стандарта "Педагог-психолог (психолог в сфере образования)"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Приказ Минтруда России от 05.05.2018 N 298н "Об утверждении профессионального стандарта "Педагог дополнительного образования детей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взрослых"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Приказ Минтруда России от 10.01.2017 N 10н "Об утверждении профессионального стандарта "Специалист в области воспитания"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Примечание: должности (социальный педагог; старший вожатый; педагог-организатор; воспитатель, старший воспитатель (кроме воспитателя, старшего воспитателя в дошкольной образовательной организации); Педагог-библиотекарь;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Приказ Минтруда России от 25.12.2018 N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840н 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 утверждении профессионального стандарта "Специалист, участвующий в организации деятельности детского коллектива (вожатый)"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Начало действия документа -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29.01.2019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Дополнение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по логопеду, дефектологу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 принят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данный момент 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функционал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работников образования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определяется Приказом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РФ от 26.08.2010 N 761н (ред. от 31.05.2011) "Об утверждении Единого квалификационного справочника должностей руководителей, специалистов и служащих, раздел "Квалификационные характеристики должностей работников образования")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6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29600" cy="504055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Профессиональный стандарт</a:t>
            </a:r>
            <a: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6886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"Трудовой кодекс Российской Федерации" от 30.12.2001 N 197-ФЗ (ред. от 27.12.2018)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п.2 ч. 2 ст.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57 ТК РФ 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</a:rPr>
              <a:t>трудовая функция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(работа по должности в соответствии со штатным расписанием, профессии, специальности с указанием квалификации;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конкретный вид поручаемой работнику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ч. 1. ст. 195.1 ТК РФ Квалификация работника - уровень знаний, умений, профессиональных навыков и опыта работы работника.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ч. 2 ст. 195. 1 ТК РФ Профессиональный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стандарт - </a:t>
            </a:r>
            <a:r>
              <a:rPr lang="ru-RU" sz="1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характеристика квалификации</a:t>
            </a:r>
            <a:r>
              <a:rPr lang="ru-RU" sz="1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необходимой работнику для осуществления определенного вида профессиональной деятельности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в том числе выполнения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определенной трудовой функции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Дополнение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Профстандарт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управленческий документ работодателя. Работодатель в пределах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Профстандарта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определяет функционал конкретного работника.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4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89640" cy="72007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itchFamily="18" charset="0"/>
              </a:rPr>
              <a:t>Интернет-ресурсы руководителя по внедрению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itchFamily="18" charset="0"/>
              </a:rPr>
              <a:t>Профстандарта</a:t>
            </a:r>
            <a: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6886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1. Министерство труда и социальной защиты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  <a:hlinkClick r:id="rId2"/>
              </a:rPr>
              <a:t>https://rosmintrud.ru/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Федеральная служба по труду и занятости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Роструд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latin typeface="Times New Roman" pitchFamily="18" charset="0"/>
                <a:cs typeface="Times New Roman" pitchFamily="18" charset="0"/>
                <a:hlinkClick r:id="rId3"/>
              </a:rPr>
              <a:t>https://www.rostrud.ru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Государственная инспекция труда в Красноярском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крае (г. Красноярск,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ул. Семафорная,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433/2)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en-US" sz="1800" dirty="0">
                <a:latin typeface="Times New Roman" pitchFamily="18" charset="0"/>
                <a:cs typeface="Times New Roman" pitchFamily="18" charset="0"/>
                <a:hlinkClick r:id="rId4"/>
              </a:rPr>
              <a:t>://git24.rostrud.ru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Онлайнинспекция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РФ. Защищаем права работников и интересы.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Ресурс позволяет обратиться в инспекцию труда, получить бесплатную консультацию по вопросам трудовых отношений или провести самопроверку своей организации. </a:t>
            </a:r>
            <a:r>
              <a:rPr lang="en-US" sz="1800" dirty="0"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  <a:hlinkClick r:id="rId5"/>
              </a:rPr>
              <a:t>онлайнинспекция.рф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Реестр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профессиональных стандартов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специализированный сайт Минтруда России «Профессиональные стандарты»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  <a:hlinkClick r:id="rId6"/>
              </a:rPr>
              <a:t>http://profstandart.rosmintrud.ru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Справочно-правовые системы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cs typeface="Times New Roman"/>
              </a:rPr>
              <a:t>КонсультантПлюс</a:t>
            </a:r>
            <a:r>
              <a:rPr 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, Гарант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64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5"/>
            <a:ext cx="8589640" cy="86409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Этапы внедрения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Профстандарта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возможный вариант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410445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Приказ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создании рабочей группы в произвольной форме. Основные задачи и порядок работы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группы можно прописать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«Положении о рабочей группе». Положение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составляется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произвольной форме (либо все в Приказе)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 утверждении План-графика работ по внедрению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Ознакомить под роспись. Провести обучающий семинар для рабочей группы (на усмотрение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Форма План-графика (свободная): мероприятие, исполнитель, срок, примечание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Реализовать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мероприятия предусмотренные План-графиком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Подвести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итоги работы рабочей группы и утвердить отчет о результатах внедрения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Профстандартов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16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1"/>
            <a:ext cx="8589640" cy="576063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изменения в документообороте ОО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7666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Коллективный договор (при наличии), Правила внутреннего трудового распорядка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Какие изменения необходимо внести?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необходимо прописать право работников на прохождение независимой оценки квалификации (ст. 197 ТК РФ)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право работодателя направлять работника (с их письменного согласия) на прохождение независимой оценки квалификации (ч. 2 ст. 196 ТК РФ)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гарантии и компенсации работникам, направляемым на прохождение независимой оценки квалификации (ст. 187 ТК РФ)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Штатное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расписание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Должностные инструкции  (произвольная форма)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Положение об оплате труда (или Положение о стимулирование)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5. Положение об аттестации на соответствие занимаемой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должности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6. Трудовой договор, дополнительное соглашение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раскрываем трудовую функцию (конкретный вид поручаемой работнику работы)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онкретизация стимулирующих выплат (если изменения)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</TotalTime>
  <Words>1657</Words>
  <Application>Microsoft Office PowerPoint</Application>
  <PresentationFormat>Экран (4:3)</PresentationFormat>
  <Paragraphs>113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Внедрение Профстандартов педагогических работников  </vt:lpstr>
      <vt:lpstr>Правовые основы внедрения Профстандартов </vt:lpstr>
      <vt:lpstr>Правовые основы внедрения Профстандартов </vt:lpstr>
      <vt:lpstr> Принятые профстандарты (должность методист) </vt:lpstr>
      <vt:lpstr> Принятые профстандарты (иные педагогические работники) </vt:lpstr>
      <vt:lpstr> Профессиональный стандарт </vt:lpstr>
      <vt:lpstr> Интернет-ресурсы руководителя по внедрению Профстандарта </vt:lpstr>
      <vt:lpstr>Этапы внедрения Профстандарта (возможный вариант)</vt:lpstr>
      <vt:lpstr>Основные изменения в документообороте ОО</vt:lpstr>
      <vt:lpstr>Изменение трудового договора (добровольное волеизъявление)</vt:lpstr>
      <vt:lpstr>Возможные изменения по должности</vt:lpstr>
      <vt:lpstr>Ответственность работодателя КоАП РФ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Обычный</dc:creator>
  <cp:lastModifiedBy>Обычный</cp:lastModifiedBy>
  <cp:revision>175</cp:revision>
  <dcterms:created xsi:type="dcterms:W3CDTF">2017-01-19T13:51:11Z</dcterms:created>
  <dcterms:modified xsi:type="dcterms:W3CDTF">2019-03-27T08:56:05Z</dcterms:modified>
</cp:coreProperties>
</file>